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45EE-F104-499C-B948-11CD43D0136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003B-071F-4780-9AC1-D7F4CC18EF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chudler/java/redgreen.html" TargetMode="External"/><Relationship Id="rId2" Type="http://schemas.openxmlformats.org/officeDocument/2006/relationships/hyperlink" Target="http://www.intelligencetest.com/reflex/reaction/imag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lligencetest.com/reflex/reaction/letter.htm" TargetMode="External"/><Relationship Id="rId4" Type="http://schemas.openxmlformats.org/officeDocument/2006/relationships/hyperlink" Target="http://www.intelligencetest.com/reflex/reaction/color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Y5nj3ZfeYD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NERVOUS SYSTEM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95450"/>
            <a:ext cx="904716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l"/>
            <a:r>
              <a:rPr lang="en-US" dirty="0"/>
              <a:t>II.  How Nerves Carry </a:t>
            </a:r>
            <a:r>
              <a:rPr lang="en-US" dirty="0" smtClean="0"/>
              <a:t>Messages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B.  How a Stimulus is Converted into an Impulse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1.  </a:t>
            </a:r>
            <a:r>
              <a:rPr lang="en-US" dirty="0" err="1" smtClean="0"/>
              <a:t>Unstimulated</a:t>
            </a:r>
            <a:r>
              <a:rPr lang="en-US" dirty="0" smtClean="0"/>
              <a:t> nerve has pos. ions on outside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and neg. ions inside of axon membrane.</a:t>
            </a:r>
          </a:p>
          <a:p>
            <a:pPr marL="0" indent="0">
              <a:buNone/>
            </a:pPr>
            <a:r>
              <a:rPr lang="en-US" dirty="0" smtClean="0"/>
              <a:t>	2.  Nerve is UNPOLARIZED.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057275"/>
            <a:ext cx="1127759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066800"/>
            <a:ext cx="4343400" cy="75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276600" y="25146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276600" y="29718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276600" y="28194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769031"/>
            <a:ext cx="4114800" cy="2269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l"/>
            <a:r>
              <a:rPr lang="en-US" dirty="0"/>
              <a:t>II.  How Nerves Carry </a:t>
            </a:r>
            <a:r>
              <a:rPr lang="en-US" dirty="0" smtClean="0"/>
              <a:t>Messages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B.  How a Stimulus is Converted into an Impulse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3.  Stimulus threshold is reached.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4.  Nerve now becomes IRRITATED.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	5</a:t>
            </a:r>
            <a:r>
              <a:rPr lang="en-US" dirty="0" smtClean="0"/>
              <a:t>.  Pos. and </a:t>
            </a:r>
            <a:r>
              <a:rPr lang="en-US" dirty="0" err="1" smtClean="0"/>
              <a:t>neg</a:t>
            </a:r>
            <a:r>
              <a:rPr lang="en-US" dirty="0" smtClean="0"/>
              <a:t> ions switch places, which disrupts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the axon’s balance and makes an electrical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impulse.  Nerve is now POLARIZED.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057275"/>
            <a:ext cx="1127759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066800"/>
            <a:ext cx="4343400" cy="75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276600" y="25146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276600" y="29718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276600" y="2819400"/>
            <a:ext cx="51054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l"/>
            <a:r>
              <a:rPr lang="en-US" dirty="0"/>
              <a:t>II.  How Nerves Carry </a:t>
            </a:r>
            <a:r>
              <a:rPr lang="en-US" dirty="0" smtClean="0"/>
              <a:t>Messages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B.  How a Stimulus is Converted into an Impulse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6.  Electrical impulse cannot jump the gap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between the nerves (synaptic cleft).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7.  Impulse causes a chemical (neurotransmitter)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to flood across gap.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4343400" cy="75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96399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l"/>
            <a:r>
              <a:rPr lang="en-US" dirty="0"/>
              <a:t>II.  How Nerves Carry </a:t>
            </a:r>
            <a:r>
              <a:rPr lang="en-US" dirty="0" smtClean="0"/>
              <a:t>Messages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B.  How a Stimulus is Converted into an Impulse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8.  Neurotransmitter triggers electrical impulse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to travel along next axon.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9.  Electrical impulse + Chemical signal =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ELECTROCHEMICAL SIGNAL (get it?)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4343400" cy="75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96399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III.  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A.  Rapid, predictable, involuntary responses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to stimuli.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   1. examples: knee-jerk, gag, pupil,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	blinking, withdrawal, infant grasp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   2.  Try some of these: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		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657600"/>
            <a:ext cx="8839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Image Reaction </a:t>
            </a:r>
            <a:r>
              <a:rPr lang="en-US" dirty="0" smtClean="0"/>
              <a:t>	       </a:t>
            </a:r>
            <a:r>
              <a:rPr lang="en-US" dirty="0" smtClean="0">
                <a:hlinkClick r:id="rId3"/>
              </a:rPr>
              <a:t>Red Light/Green Light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Color Reaction</a:t>
            </a:r>
            <a:r>
              <a:rPr lang="en-US" dirty="0" smtClean="0"/>
              <a:t>	                   </a:t>
            </a:r>
            <a:r>
              <a:rPr lang="en-US" dirty="0" smtClean="0">
                <a:hlinkClick r:id="rId5"/>
              </a:rPr>
              <a:t>Letter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686800" cy="1143000"/>
          </a:xfrm>
        </p:spPr>
        <p:txBody>
          <a:bodyPr/>
          <a:lstStyle/>
          <a:p>
            <a:pPr algn="l"/>
            <a:r>
              <a:rPr lang="en-US" dirty="0"/>
              <a:t>III.  </a:t>
            </a:r>
            <a:r>
              <a:rPr lang="en-US" dirty="0" smtClean="0"/>
              <a:t>Reflexes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364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B.  How a Reflex Arc Works: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1. Involves </a:t>
            </a:r>
            <a:r>
              <a:rPr lang="en-US" dirty="0"/>
              <a:t>just a few neurons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	2. Signal </a:t>
            </a:r>
            <a:r>
              <a:rPr lang="en-US" sz="3200" dirty="0" smtClean="0"/>
              <a:t>travel </a:t>
            </a:r>
            <a:r>
              <a:rPr lang="en-US" sz="3200" dirty="0"/>
              <a:t>only to the spinal cord, not all </a:t>
            </a:r>
            <a:endParaRPr lang="en-US" sz="3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the </a:t>
            </a:r>
            <a:r>
              <a:rPr lang="en-US" sz="3200" dirty="0"/>
              <a:t>way to the brain – very </a:t>
            </a:r>
            <a:r>
              <a:rPr lang="en-US" sz="3200" dirty="0" smtClean="0"/>
              <a:t>fast.</a:t>
            </a:r>
            <a:endParaRPr lang="en-US" sz="3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 smtClean="0"/>
              <a:t>	3. The </a:t>
            </a:r>
            <a:r>
              <a:rPr lang="en-US" sz="3200" dirty="0"/>
              <a:t>spinal cord “tells” the body what to </a:t>
            </a:r>
            <a:r>
              <a:rPr lang="en-US" sz="3200" dirty="0" smtClean="0"/>
              <a:t>do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	 </a:t>
            </a:r>
            <a:r>
              <a:rPr lang="en-US" sz="3200" dirty="0" smtClean="0"/>
              <a:t>    before the brain even gets the message.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3" y="3962400"/>
            <a:ext cx="750076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Fascinating Facts </a:t>
            </a:r>
            <a:r>
              <a:rPr lang="en-US" sz="2200" dirty="0" smtClean="0"/>
              <a:t>about our</a:t>
            </a:r>
            <a:r>
              <a:rPr lang="en-US" dirty="0" smtClean="0"/>
              <a:t>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more nerves in a single human brain than there are stars in our galaxy.</a:t>
            </a:r>
          </a:p>
          <a:p>
            <a:r>
              <a:rPr lang="en-US" dirty="0" smtClean="0"/>
              <a:t>If all of the nerve cells in a human brain were lined up end to end, it would be about 600 miles long.</a:t>
            </a:r>
          </a:p>
          <a:p>
            <a:r>
              <a:rPr lang="en-US" dirty="0" smtClean="0"/>
              <a:t>A developing fetus makes about 250,000 new brain nerve cells per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newborn’s brain grows three times in size in the first year of life.</a:t>
            </a:r>
            <a:endParaRPr lang="en-US" dirty="0" smtClean="0"/>
          </a:p>
          <a:p>
            <a:r>
              <a:rPr lang="en-US" dirty="0" smtClean="0"/>
              <a:t>Adult female brain: ~</a:t>
            </a:r>
            <a:r>
              <a:rPr lang="en-US" dirty="0" smtClean="0"/>
              <a:t>1275g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Fascinating Facts </a:t>
            </a:r>
            <a:r>
              <a:rPr lang="en-US" sz="2200" dirty="0" smtClean="0"/>
              <a:t>about our</a:t>
            </a:r>
            <a:r>
              <a:rPr lang="en-US" dirty="0" smtClean="0"/>
              <a:t>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Adult </a:t>
            </a:r>
            <a:r>
              <a:rPr lang="en-US" dirty="0" smtClean="0"/>
              <a:t>male brain: ~1375g</a:t>
            </a:r>
          </a:p>
          <a:p>
            <a:r>
              <a:rPr lang="en-US" dirty="0" smtClean="0"/>
              <a:t>We all lose about 1g / year as we age.</a:t>
            </a:r>
          </a:p>
          <a:p>
            <a:r>
              <a:rPr lang="en-US" dirty="0" smtClean="0"/>
              <a:t>While all of the cells in a brain are used, only ~4% are being used at any given point. </a:t>
            </a:r>
          </a:p>
          <a:p>
            <a:r>
              <a:rPr lang="en-US" dirty="0" smtClean="0"/>
              <a:t>Message transmission is ~180mph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did the brain do when it saw a friend across the street?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0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I. Overview of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914400" lvl="1" indent="-514350">
              <a:buAutoNum type="alphaUcPeriod"/>
            </a:pPr>
            <a:r>
              <a:rPr lang="en-US" sz="3200" dirty="0" smtClean="0"/>
              <a:t>Three Major Functions</a:t>
            </a:r>
          </a:p>
          <a:p>
            <a:pPr marL="514350" indent="-514350">
              <a:buNone/>
            </a:pPr>
            <a:r>
              <a:rPr lang="en-US" dirty="0" smtClean="0"/>
              <a:t>	   1.  </a:t>
            </a:r>
            <a:r>
              <a:rPr lang="en-US" b="1" dirty="0" smtClean="0"/>
              <a:t>Gathering Sensory Input</a:t>
            </a:r>
          </a:p>
          <a:p>
            <a:pPr marL="1314450" lvl="2" indent="-51435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*Monitors changes around </a:t>
            </a:r>
          </a:p>
          <a:p>
            <a:pPr marL="1314450" lvl="2" indent="-51435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you (called “stimuli”).         </a:t>
            </a:r>
          </a:p>
          <a:p>
            <a:pPr marL="514350" indent="-514350">
              <a:buNone/>
            </a:pPr>
            <a:r>
              <a:rPr lang="en-US" dirty="0" smtClean="0"/>
              <a:t>	   2.  </a:t>
            </a:r>
            <a:r>
              <a:rPr lang="en-US" b="1" dirty="0" smtClean="0"/>
              <a:t>Integration of Input</a:t>
            </a:r>
          </a:p>
          <a:p>
            <a:pPr marL="514350" indent="-514350">
              <a:buNone/>
            </a:pPr>
            <a:r>
              <a:rPr lang="en-US" dirty="0" smtClean="0"/>
              <a:t>    		    </a:t>
            </a:r>
            <a:r>
              <a:rPr lang="en-US" sz="2800" dirty="0" smtClean="0"/>
              <a:t>*processing and interpreting of sensory input.</a:t>
            </a:r>
          </a:p>
          <a:p>
            <a:pPr marL="514350" indent="-51435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*what should be done about the stimuli?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   3.  </a:t>
            </a:r>
            <a:r>
              <a:rPr lang="en-US" b="1" dirty="0" smtClean="0"/>
              <a:t>Generation of Motor Output </a:t>
            </a:r>
            <a:r>
              <a:rPr lang="en-US" b="1" dirty="0"/>
              <a:t>	</a:t>
            </a:r>
            <a:endParaRPr lang="en-US" b="1" dirty="0" smtClean="0"/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*telling the body how to respond to the stimuli</a:t>
            </a:r>
            <a:r>
              <a:rPr lang="en-US" dirty="0" smtClean="0"/>
              <a:t> 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17" y="1219200"/>
            <a:ext cx="37759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37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Overview of the Nervous System </a:t>
            </a:r>
            <a:r>
              <a:rPr lang="en-US" sz="1600" dirty="0" smtClean="0"/>
              <a:t>(continued)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  B</a:t>
            </a:r>
            <a:r>
              <a:rPr lang="en-US" dirty="0" smtClean="0"/>
              <a:t>. Two Major Divisions</a:t>
            </a:r>
          </a:p>
          <a:p>
            <a:pPr marL="514350" indent="-514350">
              <a:buNone/>
            </a:pPr>
            <a:r>
              <a:rPr lang="en-US" dirty="0" smtClean="0"/>
              <a:t>	1.  </a:t>
            </a:r>
            <a:r>
              <a:rPr lang="en-US" b="1" dirty="0" smtClean="0"/>
              <a:t>Central Nervous </a:t>
            </a:r>
            <a:endParaRPr lang="en-US" b="1" dirty="0" smtClean="0"/>
          </a:p>
          <a:p>
            <a:pPr marL="514350" indent="-51435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smtClean="0"/>
              <a:t>System </a:t>
            </a:r>
            <a:r>
              <a:rPr lang="en-US" b="1" dirty="0" smtClean="0"/>
              <a:t>(CNS</a:t>
            </a:r>
            <a:r>
              <a:rPr lang="en-US" b="1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             </a:t>
            </a:r>
            <a:r>
              <a:rPr lang="en-US" sz="2800" dirty="0" smtClean="0"/>
              <a:t>*Brain &amp; Spinal Cord ONLY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Peripheral </a:t>
            </a:r>
            <a:r>
              <a:rPr lang="en-US" b="1" dirty="0" smtClean="0"/>
              <a:t>Nervous </a:t>
            </a:r>
            <a:endParaRPr lang="en-US" b="1" dirty="0" smtClean="0"/>
          </a:p>
          <a:p>
            <a:pPr marL="514350" indent="-51435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smtClean="0"/>
              <a:t>System </a:t>
            </a:r>
            <a:r>
              <a:rPr lang="en-US" b="1" dirty="0" smtClean="0"/>
              <a:t>(PNS)</a:t>
            </a:r>
          </a:p>
          <a:p>
            <a:pPr marL="0" indent="0">
              <a:buNone/>
            </a:pPr>
            <a:r>
              <a:rPr lang="en-US" sz="2800" dirty="0" smtClean="0"/>
              <a:t>	   *All nerves OUTSIDE of CNS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30" y="991950"/>
            <a:ext cx="4006770" cy="502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I. Overview of the Nervous System </a:t>
            </a:r>
            <a:r>
              <a:rPr lang="en-US" sz="16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2.  Peripheral Nervous System </a:t>
            </a:r>
            <a:r>
              <a:rPr lang="en-US" sz="1600" dirty="0" smtClean="0"/>
              <a:t>(continued)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a.  </a:t>
            </a:r>
            <a:r>
              <a:rPr lang="en-US" b="1" dirty="0" smtClean="0"/>
              <a:t>Sensory (Afferent) Division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*</a:t>
            </a:r>
            <a:r>
              <a:rPr lang="en-US" dirty="0" smtClean="0"/>
              <a:t>carries messages to the CNS</a:t>
            </a:r>
          </a:p>
          <a:p>
            <a:pPr marL="0" indent="0">
              <a:buNone/>
            </a:pPr>
            <a:r>
              <a:rPr lang="en-US" dirty="0" smtClean="0"/>
              <a:t>	b. </a:t>
            </a:r>
            <a:r>
              <a:rPr lang="en-US" b="1" dirty="0" smtClean="0"/>
              <a:t>Motor (Efferent) Division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*carries messages from the CNS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*two divisions of motor nerves: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1) Voluntary (Somatic) Nerves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2) Involuntary (Autonomic) Nerves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2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dirty="0" smtClean="0"/>
              <a:t>I. Overview of the Nervous System </a:t>
            </a:r>
            <a:r>
              <a:rPr lang="en-US" sz="16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2819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C</a:t>
            </a:r>
            <a:r>
              <a:rPr lang="en-US" sz="4000" dirty="0" smtClean="0"/>
              <a:t>. Structure of a </a:t>
            </a:r>
            <a:r>
              <a:rPr lang="en-US" sz="4000" dirty="0" smtClean="0"/>
              <a:t>Nerve Cell (Neuron)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1.  Cell Body – main part of cell with nucleus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2.  Dendrites – receive incoming messages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3.  Axon – large filament that carries message (≤4’ long)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91440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1800"/>
            <a:ext cx="949705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dirty="0" smtClean="0"/>
              <a:t>I. Overview of the Nervous System </a:t>
            </a:r>
            <a:r>
              <a:rPr lang="en-US" sz="16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28194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   C</a:t>
            </a:r>
            <a:r>
              <a:rPr lang="en-US" sz="4000" dirty="0" smtClean="0"/>
              <a:t>. Structure of a </a:t>
            </a:r>
            <a:r>
              <a:rPr lang="en-US" sz="4000" dirty="0" smtClean="0"/>
              <a:t>Nerve Cell (Neuron)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sz="3200" dirty="0" smtClean="0"/>
              <a:t>4.  Myelin – whitish, waxy, fatty material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5.  </a:t>
            </a:r>
            <a:r>
              <a:rPr lang="en-US" sz="3200" dirty="0" smtClean="0"/>
              <a:t>Schwann cell – layers of myelin that     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</a:t>
            </a:r>
            <a:r>
              <a:rPr lang="en-US" sz="3200" dirty="0" smtClean="0"/>
              <a:t>insulate axon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6. Synaptic cleft – small space between neurons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4205287" cy="300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3657600"/>
            <a:ext cx="870857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457200"/>
            <a:ext cx="8686800" cy="1417638"/>
          </a:xfrm>
        </p:spPr>
        <p:txBody>
          <a:bodyPr/>
          <a:lstStyle/>
          <a:p>
            <a:pPr algn="l"/>
            <a:r>
              <a:rPr lang="en-US" dirty="0" smtClean="0"/>
              <a:t>II.  How Nerves Carry Messages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A.  Two Essential Functions of a Nerve: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 Irritability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*the ability to convert a stimulus into 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electrical impulse.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*all-or-nothing response.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*threshold = the amount of stimulus that it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takes to cause an impulse.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 Conductivity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*the ability to send and carry the impulse.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437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NERVOUS SYSTEM</vt:lpstr>
      <vt:lpstr>Fascinating Facts about our Nervous System</vt:lpstr>
      <vt:lpstr>Fascinating Facts about our Nervous System</vt:lpstr>
      <vt:lpstr>I. Overview of the Nervous System</vt:lpstr>
      <vt:lpstr>I. Overview of the Nervous System (continued)</vt:lpstr>
      <vt:lpstr>I. Overview of the Nervous System (continued)</vt:lpstr>
      <vt:lpstr>I. Overview of the Nervous System (continued)</vt:lpstr>
      <vt:lpstr>I. Overview of the Nervous System (continued)</vt:lpstr>
      <vt:lpstr>II.  How Nerves Carry Messages</vt:lpstr>
      <vt:lpstr>II.  How Nerves Carry Messages (continued)</vt:lpstr>
      <vt:lpstr>II.  How Nerves Carry Messages (continued)</vt:lpstr>
      <vt:lpstr>II.  How Nerves Carry Messages (continued)</vt:lpstr>
      <vt:lpstr>II.  How Nerves Carry Messages (continued)</vt:lpstr>
      <vt:lpstr>III.  Reflexes</vt:lpstr>
      <vt:lpstr>III.  Reflexes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Matt</dc:creator>
  <cp:lastModifiedBy>Muskegon Public Schools</cp:lastModifiedBy>
  <cp:revision>38</cp:revision>
  <dcterms:created xsi:type="dcterms:W3CDTF">2013-04-09T12:25:59Z</dcterms:created>
  <dcterms:modified xsi:type="dcterms:W3CDTF">2013-04-10T17:35:35Z</dcterms:modified>
</cp:coreProperties>
</file>